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40" d="100"/>
          <a:sy n="40" d="100"/>
        </p:scale>
        <p:origin x="682" y="48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1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13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내역서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사실 정보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사실 정보</a:t>
            </a:r>
          </a:p>
        </p:txBody>
      </p:sp>
      <p:sp>
        <p:nvSpPr>
          <p:cNvPr id="10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속성</a:t>
            </a:r>
          </a:p>
        </p:txBody>
      </p:sp>
      <p:sp>
        <p:nvSpPr>
          <p:cNvPr id="116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“멋진 인용구”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이미지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이미지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이미지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이미지"/>
          <p:cNvSpPr>
            <a:spLocks noGrp="1"/>
          </p:cNvSpPr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23" name="저자 및 날짜"/>
          <p:cNvSpPr txBox="1">
            <a:spLocks noGrp="1"/>
          </p:cNvSpPr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2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슬라이드 제목</a:t>
            </a:r>
          </a:p>
        </p:txBody>
      </p:sp>
      <p:sp>
        <p:nvSpPr>
          <p:cNvPr id="3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슬라이드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43" name="슬라이드 부제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44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61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6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섹션 제목</a:t>
            </a:r>
          </a:p>
        </p:txBody>
      </p:sp>
      <p:sp>
        <p:nvSpPr>
          <p:cNvPr id="7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80" name="슬라이드 부제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8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의제 제목</a:t>
            </a:r>
          </a:p>
        </p:txBody>
      </p:sp>
      <p:sp>
        <p:nvSpPr>
          <p:cNvPr id="89" name="의제 부제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의제 부제</a:t>
            </a:r>
          </a:p>
        </p:txBody>
      </p:sp>
      <p:sp>
        <p:nvSpPr>
          <p:cNvPr id="90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의제 주제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제목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hoscored.com/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gdm.co.kr/news/articleView.html?idxno=704653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스크린샷 2020-07-06 오후 12.23.46.png" descr="스크린샷 2020-07-06 오후 12.23.46.png"/>
          <p:cNvPicPr>
            <a:picLocks noChangeAspect="1"/>
          </p:cNvPicPr>
          <p:nvPr/>
        </p:nvPicPr>
        <p:blipFill>
          <a:blip r:embed="rId2">
            <a:alphaModFix amt="90000"/>
            <a:extLst/>
          </a:blip>
          <a:stretch>
            <a:fillRect/>
          </a:stretch>
        </p:blipFill>
        <p:spPr>
          <a:xfrm>
            <a:off x="-35136" y="-41110"/>
            <a:ext cx="24454272" cy="13798220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2020 데이터 사이언스  스쿨"/>
          <p:cNvSpPr/>
          <p:nvPr/>
        </p:nvSpPr>
        <p:spPr>
          <a:xfrm>
            <a:off x="182872" y="79449"/>
            <a:ext cx="6286971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5200">
                <a:solidFill>
                  <a:srgbClr val="FFFFFF"/>
                </a:solidFill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2020 데이터 사이언스  스쿨</a:t>
            </a:r>
          </a:p>
        </p:txBody>
      </p:sp>
      <p:sp>
        <p:nvSpPr>
          <p:cNvPr id="153" name="고건호,  김정섭, 이왕건"/>
          <p:cNvSpPr/>
          <p:nvPr/>
        </p:nvSpPr>
        <p:spPr>
          <a:xfrm>
            <a:off x="17649904" y="12265307"/>
            <a:ext cx="6502658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200">
                <a:solidFill>
                  <a:srgbClr val="FFFFFF"/>
                </a:solidFill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고건호,  김정섭, 이왕건</a:t>
            </a:r>
          </a:p>
        </p:txBody>
      </p:sp>
      <p:sp>
        <p:nvSpPr>
          <p:cNvPr id="154" name="축구선수의 시장 가치 예측에서 Sns 지표의 기여도"/>
          <p:cNvSpPr/>
          <p:nvPr/>
        </p:nvSpPr>
        <p:spPr>
          <a:xfrm>
            <a:off x="0" y="4413844"/>
            <a:ext cx="24384001" cy="4888312"/>
          </a:xfrm>
          <a:prstGeom prst="rect">
            <a:avLst/>
          </a:prstGeom>
          <a:solidFill>
            <a:srgbClr val="000000">
              <a:alpha val="55000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10400">
                <a:solidFill>
                  <a:srgbClr val="FFFFFF"/>
                </a:solidFill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축구선수의 시장 가치 예측에서 Sns 지표의 기여도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16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217" name="스크린샷 2020-07-06 오후 1.59.23.png" descr="스크린샷 2020-07-06 오후 1.59.23.png"/>
          <p:cNvPicPr>
            <a:picLocks noChangeAspect="1"/>
          </p:cNvPicPr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1507510" y="1472746"/>
            <a:ext cx="10966375" cy="122575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스크린샷 2020-07-06 오후 2.01.29.png" descr="스크린샷 2020-07-06 오후 2.01.2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06471" y="2396512"/>
            <a:ext cx="9017001" cy="4203701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모든 feature를 활용한 모델링"/>
          <p:cNvSpPr/>
          <p:nvPr/>
        </p:nvSpPr>
        <p:spPr>
          <a:xfrm>
            <a:off x="285945" y="340606"/>
            <a:ext cx="442320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3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모든 feature를 활용한 모델링</a:t>
            </a:r>
          </a:p>
        </p:txBody>
      </p:sp>
      <p:sp>
        <p:nvSpPr>
          <p:cNvPr id="220" name="Follower 수의 p값은 0.082로 다른 변수에 비해 p값이 굉장히 낮게 나온 것을 확인"/>
          <p:cNvSpPr txBox="1"/>
          <p:nvPr/>
        </p:nvSpPr>
        <p:spPr>
          <a:xfrm>
            <a:off x="13306471" y="8027106"/>
            <a:ext cx="9017001" cy="1211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8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Follower 수의 p값은 0.082로 다른 변수에 비해 p값이 굉장히 낮게 나온 것을 확인</a:t>
            </a:r>
          </a:p>
        </p:txBody>
      </p:sp>
      <p:sp>
        <p:nvSpPr>
          <p:cNvPr id="221" name="직사각형"/>
          <p:cNvSpPr/>
          <p:nvPr/>
        </p:nvSpPr>
        <p:spPr>
          <a:xfrm>
            <a:off x="1373985" y="11975395"/>
            <a:ext cx="10941051" cy="533198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2" name="follower수가 많고, 적음이 선수들의 몸값을 결정하는데 영향을 미칠 것이다"/>
          <p:cNvSpPr txBox="1"/>
          <p:nvPr/>
        </p:nvSpPr>
        <p:spPr>
          <a:xfrm>
            <a:off x="13306471" y="10531641"/>
            <a:ext cx="9017001" cy="1211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8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follower수가 많고, 적음이 선수들의 몸값을 결정하는데 영향을 미칠 것이다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25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226" name="KakaoTalk_Photo_2020-07-06-14-54-19.png" descr="KakaoTalk_Photo_2020-07-06-14-54-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461764" y="5138746"/>
            <a:ext cx="13755608" cy="7467757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ns지표와 market value의 상관성 eda"/>
          <p:cNvSpPr/>
          <p:nvPr/>
        </p:nvSpPr>
        <p:spPr>
          <a:xfrm>
            <a:off x="467015" y="340606"/>
            <a:ext cx="5214285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3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sns지표와 market value의 상관성 eda</a:t>
            </a:r>
          </a:p>
        </p:txBody>
      </p:sp>
      <p:sp>
        <p:nvSpPr>
          <p:cNvPr id="228" name="다른 변수들보다 sns지표가 가장 높은 상관관계를 보이고 있음"/>
          <p:cNvSpPr/>
          <p:nvPr/>
        </p:nvSpPr>
        <p:spPr>
          <a:xfrm>
            <a:off x="7479555" y="12552519"/>
            <a:ext cx="9189713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lnSpc>
                <a:spcPct val="100000"/>
              </a:lnSpc>
              <a:spcBef>
                <a:spcPts val="0"/>
              </a:spcBef>
              <a:defRPr sz="38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다른 변수들보다 sns지표가 가장 높은 상관관계를 보이고 있음</a:t>
            </a:r>
          </a:p>
        </p:txBody>
      </p:sp>
      <p:pic>
        <p:nvPicPr>
          <p:cNvPr id="229" name="KakaoTalk_Photo_2020-07-06-15-32-48.png" descr="KakaoTalk_Photo_2020-07-06-15-32-4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2449" y="1700827"/>
            <a:ext cx="14970692" cy="7951172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직사각형"/>
          <p:cNvSpPr/>
          <p:nvPr/>
        </p:nvSpPr>
        <p:spPr>
          <a:xfrm>
            <a:off x="2425036" y="1980746"/>
            <a:ext cx="855317" cy="6014474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33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34" name="sns지표와 market value의 상관성 eda"/>
          <p:cNvSpPr/>
          <p:nvPr/>
        </p:nvSpPr>
        <p:spPr>
          <a:xfrm>
            <a:off x="467015" y="340606"/>
            <a:ext cx="5214285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3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sns지표와 market value의 상관성 eda</a:t>
            </a:r>
          </a:p>
        </p:txBody>
      </p:sp>
      <p:pic>
        <p:nvPicPr>
          <p:cNvPr id="235" name="KakaoTalk_Photo_2020-07-06-16-15-22.png" descr="KakaoTalk_Photo_2020-07-06-16-15-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4254" y="1472746"/>
            <a:ext cx="11555492" cy="116387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38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239" name="스크린샷 2020-07-06 오후 3.36.38.png" descr="스크린샷 2020-07-06 오후 3.36.3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8297" y="2319121"/>
            <a:ext cx="11605191" cy="10692687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조건수와 상관관계 분석 결과 독립변수간 강한 다중공선성이 의심이 되어 주성분 분석(pca)를 실시함"/>
          <p:cNvSpPr txBox="1"/>
          <p:nvPr/>
        </p:nvSpPr>
        <p:spPr>
          <a:xfrm>
            <a:off x="13366827" y="6252210"/>
            <a:ext cx="9017001" cy="12115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8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조건수와 상관관계 분석 결과 독립변수간 강한 다중공선성이 의심이 되어 주성분 분석(pca)를 실시함</a:t>
            </a:r>
          </a:p>
        </p:txBody>
      </p:sp>
      <p:sp>
        <p:nvSpPr>
          <p:cNvPr id="241" name="sns지표와 market value의 상관성 eda"/>
          <p:cNvSpPr/>
          <p:nvPr/>
        </p:nvSpPr>
        <p:spPr>
          <a:xfrm>
            <a:off x="467015" y="340606"/>
            <a:ext cx="5214285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3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sns지표와 market value의 상관성 eda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44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45" name="모델링 - Modeling"/>
          <p:cNvSpPr/>
          <p:nvPr/>
        </p:nvSpPr>
        <p:spPr>
          <a:xfrm>
            <a:off x="506216" y="353306"/>
            <a:ext cx="442320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모델링 - Modeling</a:t>
            </a:r>
          </a:p>
        </p:txBody>
      </p:sp>
      <p:sp>
        <p:nvSpPr>
          <p:cNvPr id="246" name="sns지표의 contribution 분석을 위한 모델링"/>
          <p:cNvSpPr/>
          <p:nvPr/>
        </p:nvSpPr>
        <p:spPr>
          <a:xfrm>
            <a:off x="2254262" y="1846828"/>
            <a:ext cx="19875476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5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sns지표의 contribution 분석을 위한 모델링</a:t>
            </a:r>
          </a:p>
        </p:txBody>
      </p:sp>
      <p:sp>
        <p:nvSpPr>
          <p:cNvPr id="247" name="sns지표 o"/>
          <p:cNvSpPr/>
          <p:nvPr/>
        </p:nvSpPr>
        <p:spPr>
          <a:xfrm>
            <a:off x="4576503" y="6344257"/>
            <a:ext cx="3133482" cy="1026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56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sns지표 o</a:t>
            </a:r>
          </a:p>
        </p:txBody>
      </p:sp>
      <p:sp>
        <p:nvSpPr>
          <p:cNvPr id="248" name="sns지표 x"/>
          <p:cNvSpPr/>
          <p:nvPr/>
        </p:nvSpPr>
        <p:spPr>
          <a:xfrm>
            <a:off x="4576503" y="8764802"/>
            <a:ext cx="3133482" cy="1026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56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sns지표 x</a:t>
            </a:r>
          </a:p>
        </p:txBody>
      </p:sp>
      <p:sp>
        <p:nvSpPr>
          <p:cNvPr id="249" name="Domain base feature selection 1"/>
          <p:cNvSpPr/>
          <p:nvPr/>
        </p:nvSpPr>
        <p:spPr>
          <a:xfrm>
            <a:off x="14909074" y="5308163"/>
            <a:ext cx="4423207" cy="747686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Domain base feature selection 1</a:t>
            </a:r>
          </a:p>
        </p:txBody>
      </p:sp>
      <p:sp>
        <p:nvSpPr>
          <p:cNvPr id="250" name="선"/>
          <p:cNvSpPr/>
          <p:nvPr/>
        </p:nvSpPr>
        <p:spPr>
          <a:xfrm>
            <a:off x="8226916" y="6857478"/>
            <a:ext cx="381545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1" name="선"/>
          <p:cNvSpPr/>
          <p:nvPr/>
        </p:nvSpPr>
        <p:spPr>
          <a:xfrm>
            <a:off x="8226915" y="9315300"/>
            <a:ext cx="381545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2" name="직사각형"/>
          <p:cNvSpPr/>
          <p:nvPr/>
        </p:nvSpPr>
        <p:spPr>
          <a:xfrm>
            <a:off x="13367692" y="3982610"/>
            <a:ext cx="7505969" cy="8170282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3" name="Domain base feature selection 2"/>
          <p:cNvSpPr/>
          <p:nvPr/>
        </p:nvSpPr>
        <p:spPr>
          <a:xfrm>
            <a:off x="14909074" y="6898659"/>
            <a:ext cx="4423207" cy="747686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3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Domain base feature selection 2</a:t>
            </a:r>
          </a:p>
        </p:txBody>
      </p:sp>
      <p:sp>
        <p:nvSpPr>
          <p:cNvPr id="254" name="Pca base feature selection"/>
          <p:cNvSpPr/>
          <p:nvPr/>
        </p:nvSpPr>
        <p:spPr>
          <a:xfrm>
            <a:off x="14909074" y="8489156"/>
            <a:ext cx="4423207" cy="747686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Pca base feature selection</a:t>
            </a:r>
          </a:p>
        </p:txBody>
      </p:sp>
      <p:sp>
        <p:nvSpPr>
          <p:cNvPr id="255" name="Pca base feature selection (공격수)"/>
          <p:cNvSpPr/>
          <p:nvPr/>
        </p:nvSpPr>
        <p:spPr>
          <a:xfrm>
            <a:off x="14909074" y="10079652"/>
            <a:ext cx="4423207" cy="747686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1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Pca base feature selection (공격수)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58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259" name="KakaoTalk_Photo_2020-07-06-15-20-14.png" descr="KakaoTalk_Photo_2020-07-06-15-20-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88198" y="1805994"/>
            <a:ext cx="18972426" cy="10104012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모델링 - Modeling"/>
          <p:cNvSpPr/>
          <p:nvPr/>
        </p:nvSpPr>
        <p:spPr>
          <a:xfrm>
            <a:off x="506216" y="366006"/>
            <a:ext cx="442320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모델링 - Modeling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63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264" name="스크린샷 2020-07-06 오후 3.57.53.png" descr="스크린샷 2020-07-06 오후 3.57.5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753" y="2779840"/>
            <a:ext cx="12162109" cy="7721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5" name="스크린샷 2020-07-06 오후 3.57.39.png" descr="스크린샷 2020-07-06 오후 3.57.3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17119" y="2508681"/>
            <a:ext cx="12162109" cy="8387661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모델링 - Modeling"/>
          <p:cNvSpPr/>
          <p:nvPr/>
        </p:nvSpPr>
        <p:spPr>
          <a:xfrm>
            <a:off x="506216" y="353306"/>
            <a:ext cx="442320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모델링 - Modeling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69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270" name="스크린샷 2020-07-06 오후 4.04.08.png" descr="스크린샷 2020-07-06 오후 4.04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2405" y="3081861"/>
            <a:ext cx="10860123" cy="83499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71" name="스크린샷 2020-07-06 오후 4.04.17.png" descr="스크린샷 2020-07-06 오후 4.04.1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967917" y="2700824"/>
            <a:ext cx="11873677" cy="9112013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모델링 - Modeling"/>
          <p:cNvSpPr/>
          <p:nvPr/>
        </p:nvSpPr>
        <p:spPr>
          <a:xfrm>
            <a:off x="506216" y="353306"/>
            <a:ext cx="442320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모델링 - Modeling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75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276" name="스크린샷 2020-07-06 오후 4.07.10.png" descr="스크린샷 2020-07-06 오후 4.07.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526" y="2507018"/>
            <a:ext cx="12012185" cy="8250062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스크린샷 2020-07-06 오후 4.07.19.png" descr="스크린샷 2020-07-06 오후 4.07.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09167" y="2339542"/>
            <a:ext cx="12012185" cy="9036916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모델링 - Modeling"/>
          <p:cNvSpPr/>
          <p:nvPr/>
        </p:nvSpPr>
        <p:spPr>
          <a:xfrm>
            <a:off x="506216" y="353306"/>
            <a:ext cx="442320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모델링 - Modeling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81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282" name="스크린샷 2020-07-06 오후 4.09.08.png" descr="스크린샷 2020-07-06 오후 4.09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0920" y="2679185"/>
            <a:ext cx="11170182" cy="835763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3" name="스크린샷 2020-07-06 오후 4.09.19.png" descr="스크린샷 2020-07-06 오후 4.09.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98239" y="2470150"/>
            <a:ext cx="11836401" cy="8775700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모델링 - Modeling"/>
          <p:cNvSpPr/>
          <p:nvPr/>
        </p:nvSpPr>
        <p:spPr>
          <a:xfrm>
            <a:off x="506216" y="353306"/>
            <a:ext cx="442320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모델링 - Modeling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157" name="선"/>
          <p:cNvSpPr/>
          <p:nvPr/>
        </p:nvSpPr>
        <p:spPr>
          <a:xfrm>
            <a:off x="-117589" y="12459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58" name="개요 - 주제 선정 이유?"/>
          <p:cNvSpPr/>
          <p:nvPr/>
        </p:nvSpPr>
        <p:spPr>
          <a:xfrm>
            <a:off x="525237" y="340606"/>
            <a:ext cx="4101645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개요 - 주제 선정 이유?</a:t>
            </a:r>
          </a:p>
        </p:txBody>
      </p:sp>
      <p:pic>
        <p:nvPicPr>
          <p:cNvPr id="159" name="스크린샷 2020-07-06 오후 12.41.21.png" descr="스크린샷 2020-07-06 오후 12.41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9163" y="2361261"/>
            <a:ext cx="13171172" cy="54693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스크린샷 2020-07-06 오후 12.47.27.png" descr="스크린샷 2020-07-06 오후 12.47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00450" y="5265033"/>
            <a:ext cx="13748010" cy="4791839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소수의 메가 구단들의 수입 증대 및 중동(오일머니) 자본의 개입으로 몸값 인플레이션 현상 발생"/>
          <p:cNvSpPr/>
          <p:nvPr/>
        </p:nvSpPr>
        <p:spPr>
          <a:xfrm>
            <a:off x="14373266" y="2425304"/>
            <a:ext cx="9115111" cy="1673073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lnSpc>
                <a:spcPct val="100000"/>
              </a:lnSpc>
              <a:spcBef>
                <a:spcPts val="0"/>
              </a:spcBef>
              <a:defRPr sz="38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소수의 메가 구단들의 수입 증대 및 중동(오일머니) 자본의 개입으로 몸값 인플레이션 현상 발생 </a:t>
            </a:r>
          </a:p>
        </p:txBody>
      </p:sp>
      <p:sp>
        <p:nvSpPr>
          <p:cNvPr id="162" name="무엇을 기준으로 선수들의 몸값이 결정되는가?…"/>
          <p:cNvSpPr/>
          <p:nvPr/>
        </p:nvSpPr>
        <p:spPr>
          <a:xfrm>
            <a:off x="4143505" y="10293558"/>
            <a:ext cx="15861812" cy="287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926041" indent="-926041" defTabSz="825500">
              <a:lnSpc>
                <a:spcPct val="100000"/>
              </a:lnSpc>
              <a:spcBef>
                <a:spcPts val="0"/>
              </a:spcBef>
              <a:buSzPct val="100000"/>
              <a:buAutoNum type="arabicPeriod"/>
              <a:defRPr sz="5000">
                <a:latin typeface="Koverwatch"/>
                <a:ea typeface="Koverwatch"/>
                <a:cs typeface="Koverwatch"/>
                <a:sym typeface="Koverwatch"/>
              </a:defRPr>
            </a:pPr>
            <a:r>
              <a:t>무엇을 기준으로 선수들의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몸값이 결정</a:t>
            </a:r>
            <a:r>
              <a:t>되는가?</a:t>
            </a:r>
          </a:p>
          <a:p>
            <a:pPr marL="926041" indent="-926041" defTabSz="825500">
              <a:lnSpc>
                <a:spcPct val="100000"/>
              </a:lnSpc>
              <a:spcBef>
                <a:spcPts val="0"/>
              </a:spcBef>
              <a:buSzPct val="100000"/>
              <a:buAutoNum type="arabicPeriod"/>
              <a:defRPr sz="5000">
                <a:latin typeface="Koverwatch"/>
                <a:ea typeface="Koverwatch"/>
                <a:cs typeface="Koverwatch"/>
                <a:sym typeface="Koverwatch"/>
              </a:defRPr>
            </a:pPr>
            <a:r>
              <a:t>선수들이 경기장에서 보여주는 퍼포먼스만으로 그들의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몸값 예측</a:t>
            </a:r>
            <a:r>
              <a:t>이 가능할까?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87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88" name="제한점"/>
          <p:cNvSpPr/>
          <p:nvPr/>
        </p:nvSpPr>
        <p:spPr>
          <a:xfrm>
            <a:off x="506216" y="353306"/>
            <a:ext cx="1928160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제한점</a:t>
            </a:r>
          </a:p>
        </p:txBody>
      </p:sp>
      <p:pic>
        <p:nvPicPr>
          <p:cNvPr id="289" name="KakaoTalk_Photo_2020-07-06-16-22-32.png" descr="KakaoTalk_Photo_2020-07-06-16-22-32.png"/>
          <p:cNvPicPr>
            <a:picLocks noChangeAspect="1"/>
          </p:cNvPicPr>
          <p:nvPr/>
        </p:nvPicPr>
        <p:blipFill>
          <a:blip r:embed="rId2">
            <a:extLst/>
          </a:blip>
          <a:srcRect t="11865"/>
          <a:stretch>
            <a:fillRect/>
          </a:stretch>
        </p:blipFill>
        <p:spPr>
          <a:xfrm>
            <a:off x="10710660" y="2960624"/>
            <a:ext cx="13412332" cy="5933665"/>
          </a:xfrm>
          <a:prstGeom prst="rect">
            <a:avLst/>
          </a:prstGeom>
          <a:ln w="12700">
            <a:miter lim="400000"/>
          </a:ln>
        </p:spPr>
      </p:pic>
      <p:sp>
        <p:nvSpPr>
          <p:cNvPr id="290" name="1. 수집된 데이터 양의 한계…"/>
          <p:cNvSpPr/>
          <p:nvPr/>
        </p:nvSpPr>
        <p:spPr>
          <a:xfrm>
            <a:off x="601318" y="2385720"/>
            <a:ext cx="12134504" cy="97474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1. 수집된 데이터 양의 한계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market value 데이터가 500명으로 한정되어 있었음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공격수를 제외한 나머지 포지션에 대한 feature 부족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데이터 세분화의 아쉬움 (ex. 패스)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2. 데이터 보완의 필요성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해당 웹사이트에 데이터 요청을 해놓은 상태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A리그와 B리그의 수준차를 고려한 가중치 데이터의 필요성(가중치)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개인 수상실적 및 팀 우승에 대한 정량화 데이터 필요(득점왕, 월드컵 우승 등)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3. 선수들의 market value 데이터 자체의 심한 유동성 (시장 자체의 value 인플레이션 현상 심화)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정해진 규칙이 없이 돈이 많은 구단이 월할 시 얼마든지 오버페이가 가능한 구조 (ex. 네이마르 등)</a:t>
            </a:r>
          </a:p>
        </p:txBody>
      </p:sp>
      <p:sp>
        <p:nvSpPr>
          <p:cNvPr id="291" name="* 개선 방향 :…"/>
          <p:cNvSpPr/>
          <p:nvPr/>
        </p:nvSpPr>
        <p:spPr>
          <a:xfrm>
            <a:off x="14577955" y="8899212"/>
            <a:ext cx="9619755" cy="4805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* 개선 방향 : 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데이터의 추가 수집(요청 상태) 및 종속 변수의 변화 (몸값 &gt; 연봉)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    - 웹 사이트 : https://www.capology.com/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리그 가중치 데이터 추가 수집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    - 웹 사이트 : https://www.uefa.com/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개인 및 팀 실적에 대한 데이터 추가 수집</a:t>
            </a:r>
          </a:p>
          <a:p>
            <a:pPr>
              <a:lnSpc>
                <a:spcPts val="300"/>
              </a:lnSpc>
              <a:defRPr sz="32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    - 웹 사이트 : </a:t>
            </a:r>
            <a:r>
              <a:rPr u="sng">
                <a:hlinkClick r:id="rId3"/>
              </a:rPr>
              <a:t>http://whoscored.com/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94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95" name="결론"/>
          <p:cNvSpPr/>
          <p:nvPr/>
        </p:nvSpPr>
        <p:spPr>
          <a:xfrm>
            <a:off x="506216" y="353306"/>
            <a:ext cx="1928160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결론</a:t>
            </a:r>
          </a:p>
        </p:txBody>
      </p:sp>
      <p:sp>
        <p:nvSpPr>
          <p:cNvPr id="296" name="선수 몸값 예측 모델에 있어서 sns지표의 기여도 및 상관성 확인"/>
          <p:cNvSpPr/>
          <p:nvPr/>
        </p:nvSpPr>
        <p:spPr>
          <a:xfrm>
            <a:off x="1414472" y="3338059"/>
            <a:ext cx="13241559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5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선수 몸값 예측 모델에 있어서 sns지표의 기여도 및 상관성 확인</a:t>
            </a:r>
          </a:p>
        </p:txBody>
      </p:sp>
      <p:sp>
        <p:nvSpPr>
          <p:cNvPr id="297" name="But"/>
          <p:cNvSpPr/>
          <p:nvPr/>
        </p:nvSpPr>
        <p:spPr>
          <a:xfrm>
            <a:off x="6931000" y="4152939"/>
            <a:ext cx="9302800" cy="48767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1900">
                <a:ln w="12700" cap="flat">
                  <a:solidFill>
                    <a:srgbClr val="000000"/>
                  </a:solidFill>
                  <a:prstDash val="solid"/>
                  <a:miter lim="400000"/>
                </a:ln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rPr dirty="0">
                <a:solidFill>
                  <a:schemeClr val="tx1"/>
                </a:solidFill>
              </a:rPr>
              <a:t>But</a:t>
            </a:r>
          </a:p>
        </p:txBody>
      </p:sp>
      <p:sp>
        <p:nvSpPr>
          <p:cNvPr id="298" name="몸값의 유동성때문에 현재 feature로는 적절한 선형예측모델링의 한계가 뚜렷함"/>
          <p:cNvSpPr/>
          <p:nvPr/>
        </p:nvSpPr>
        <p:spPr>
          <a:xfrm>
            <a:off x="7919408" y="9336184"/>
            <a:ext cx="16362073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5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몸값의 유동성때문에 현재 feature로는 적절한 선형예측모델링의 한계가 뚜렷함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301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302" name="Thank you"/>
          <p:cNvSpPr txBox="1"/>
          <p:nvPr/>
        </p:nvSpPr>
        <p:spPr>
          <a:xfrm>
            <a:off x="8125459" y="5283199"/>
            <a:ext cx="8133081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Thank you</a:t>
            </a:r>
          </a:p>
        </p:txBody>
      </p:sp>
      <p:sp>
        <p:nvSpPr>
          <p:cNvPr id="303" name="Data has a better idea"/>
          <p:cNvSpPr txBox="1"/>
          <p:nvPr/>
        </p:nvSpPr>
        <p:spPr>
          <a:xfrm>
            <a:off x="9546552" y="8497113"/>
            <a:ext cx="5055718" cy="95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>
                <a:solidFill>
                  <a:schemeClr val="accent1">
                    <a:lumOff val="-13575"/>
                  </a:schemeClr>
                </a:solidFill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has a better idea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선행연구 참고 : 국내외 30여편 선행연구 검토…"/>
          <p:cNvSpPr txBox="1"/>
          <p:nvPr/>
        </p:nvSpPr>
        <p:spPr>
          <a:xfrm>
            <a:off x="405043" y="1065530"/>
            <a:ext cx="23573913" cy="1158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r>
              <a:t>선행연구 참고 : 국내외 30여편 선행연구 검토</a:t>
            </a:r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r>
              <a:t>1. 데이터 측면</a:t>
            </a:r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해외 축구에 대한 국내 연구는 거의 전무한 상태. 더군다나 ML알고리즘을 활용한 연구는 현재까지 발견하지 못함</a:t>
            </a:r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해외 축구에 대한 해외 연구는 회귀, ML알고리즘 활용한 연구가 다수 있어, 비교 연구하기에 적절.</a:t>
            </a:r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    - (대상 데이터셋은 유사하나, 방법론 측면(선형회귀, ML알고리즘 각각 1건씩)에서 다른 논문 2건 발견)  </a:t>
            </a:r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-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Market value prediction 시, SNS지표를 활용한 연구 전무</a:t>
            </a:r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시사점 :  SNS지표의 축구선수 Market value와의 상관성 및 예측모델링 진행</a:t>
            </a:r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r>
              <a:t> 2. 방법 측면</a:t>
            </a:r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 - 최근 연구에서 ML 방법론의 연구가 두드러지나, 동시에 크롤링 데이터를 토대로 한 회귀 연구도 함께 활발히 진행 중</a:t>
            </a:r>
          </a:p>
          <a:p>
            <a:pPr>
              <a:lnSpc>
                <a:spcPts val="1800"/>
              </a:lnSpc>
              <a:defRPr sz="3900">
                <a:latin typeface="Koverwatch"/>
                <a:ea typeface="Koverwatch"/>
                <a:cs typeface="Koverwatch"/>
                <a:sym typeface="Koverwatch"/>
              </a:defRPr>
            </a:pPr>
            <a:r>
              <a:t>     시사점 :  Crawling으로 데이터 수집 + 회귀 및 ML 연구로 발전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167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168" name="KakaoTalk_Photo_2020-07-06-15-07-42.png" descr="KakaoTalk_Photo_2020-07-06-15-07-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Data makes values"/>
          <p:cNvSpPr/>
          <p:nvPr/>
        </p:nvSpPr>
        <p:spPr>
          <a:xfrm>
            <a:off x="21289241" y="4478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171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72" name="추론 및 기술통계"/>
          <p:cNvSpPr/>
          <p:nvPr/>
        </p:nvSpPr>
        <p:spPr>
          <a:xfrm>
            <a:off x="1416596" y="3535364"/>
            <a:ext cx="2602448" cy="973111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lnSpc>
                <a:spcPct val="100000"/>
              </a:lnSpc>
              <a:spcBef>
                <a:spcPts val="0"/>
              </a:spcBef>
              <a:defRPr sz="38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추론 및 기술통계</a:t>
            </a:r>
          </a:p>
        </p:txBody>
      </p:sp>
      <p:sp>
        <p:nvSpPr>
          <p:cNvPr id="173" name="개요"/>
          <p:cNvSpPr/>
          <p:nvPr/>
        </p:nvSpPr>
        <p:spPr>
          <a:xfrm>
            <a:off x="506216" y="353306"/>
            <a:ext cx="146715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개요 </a:t>
            </a:r>
          </a:p>
        </p:txBody>
      </p:sp>
      <p:sp>
        <p:nvSpPr>
          <p:cNvPr id="174" name="선수들의 몸값에 경기 결과 데이터가 영향을 미칠 것이다. (ex.득점, 키패스, 태클 .. 등)…"/>
          <p:cNvSpPr/>
          <p:nvPr/>
        </p:nvSpPr>
        <p:spPr>
          <a:xfrm>
            <a:off x="1480665" y="5484077"/>
            <a:ext cx="10092872" cy="47092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703791" indent="-703791" defTabSz="825500">
              <a:lnSpc>
                <a:spcPct val="100000"/>
              </a:lnSpc>
              <a:spcBef>
                <a:spcPts val="0"/>
              </a:spcBef>
              <a:buSzPct val="100000"/>
              <a:buAutoNum type="arabicPeriod"/>
              <a:defRPr sz="3400">
                <a:latin typeface="Koverwatch"/>
                <a:ea typeface="Koverwatch"/>
                <a:cs typeface="Koverwatch"/>
                <a:sym typeface="Koverwatch"/>
              </a:defRPr>
            </a:pPr>
            <a:r>
              <a:t>선수들의 몸값에 경기 결과 데이터가 영향을 미칠 것이다. (ex.득점, 키패스, 태클 .. 등)</a:t>
            </a:r>
          </a:p>
          <a:p>
            <a:pPr defTabSz="825500">
              <a:lnSpc>
                <a:spcPct val="100000"/>
              </a:lnSpc>
              <a:spcBef>
                <a:spcPts val="0"/>
              </a:spcBef>
              <a:defRPr sz="34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 marL="703791" indent="-703791" defTabSz="825500">
              <a:lnSpc>
                <a:spcPct val="100000"/>
              </a:lnSpc>
              <a:spcBef>
                <a:spcPts val="0"/>
              </a:spcBef>
              <a:buSzPct val="100000"/>
              <a:buAutoNum type="arabicPeriod" startAt="2"/>
              <a:defRPr sz="3400">
                <a:latin typeface="Koverwatch"/>
                <a:ea typeface="Koverwatch"/>
                <a:cs typeface="Koverwatch"/>
                <a:sym typeface="Koverwatch"/>
              </a:defRPr>
            </a:pPr>
            <a:r>
              <a:t>실력뿐만 아니라, 선수의 상품성도 고려 &gt; 구단의 상품판매량 증대</a:t>
            </a:r>
          </a:p>
          <a:p>
            <a:pPr defTabSz="825500">
              <a:lnSpc>
                <a:spcPct val="100000"/>
              </a:lnSpc>
              <a:spcBef>
                <a:spcPts val="0"/>
              </a:spcBef>
              <a:defRPr sz="34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 marL="703791" indent="-703791" defTabSz="825500">
              <a:lnSpc>
                <a:spcPct val="100000"/>
              </a:lnSpc>
              <a:spcBef>
                <a:spcPts val="0"/>
              </a:spcBef>
              <a:buSzPct val="100000"/>
              <a:buAutoNum type="arabicPeriod" startAt="3"/>
              <a:defRPr sz="3400">
                <a:latin typeface="Koverwatch"/>
                <a:ea typeface="Koverwatch"/>
                <a:cs typeface="Koverwatch"/>
                <a:sym typeface="Koverwatch"/>
              </a:defRPr>
            </a:pPr>
            <a:r>
              <a:t>과거와 달리, 선수들과 팬들의 소통은 많아졌고, 특히 sns를 활용한 소통이 매우 많음 즉 sns의 follower수가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선수의 인기</a:t>
            </a:r>
            <a:r>
              <a:t>를 대변해준다고 할 수 있다.</a:t>
            </a:r>
          </a:p>
        </p:txBody>
      </p:sp>
      <p:sp>
        <p:nvSpPr>
          <p:cNvPr id="175" name="예측, 탐구"/>
          <p:cNvSpPr/>
          <p:nvPr/>
        </p:nvSpPr>
        <p:spPr>
          <a:xfrm>
            <a:off x="13967699" y="3535364"/>
            <a:ext cx="1716593" cy="973111"/>
          </a:xfrm>
          <a:prstGeom prst="rect">
            <a:avLst/>
          </a:prstGeom>
          <a:ln w="254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lnSpc>
                <a:spcPct val="100000"/>
              </a:lnSpc>
              <a:spcBef>
                <a:spcPts val="0"/>
              </a:spcBef>
              <a:defRPr sz="38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예측, 탐구</a:t>
            </a:r>
          </a:p>
        </p:txBody>
      </p:sp>
      <p:sp>
        <p:nvSpPr>
          <p:cNvPr id="176" name="화살표"/>
          <p:cNvSpPr/>
          <p:nvPr/>
        </p:nvSpPr>
        <p:spPr>
          <a:xfrm>
            <a:off x="11918385" y="6956442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7" name="유럽리그 소속 선수 대상 상위 500명 선수의 몸값 예측…"/>
          <p:cNvSpPr/>
          <p:nvPr/>
        </p:nvSpPr>
        <p:spPr>
          <a:xfrm>
            <a:off x="13533234" y="6247265"/>
            <a:ext cx="10092872" cy="26883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703791" indent="-703791" defTabSz="825500">
              <a:lnSpc>
                <a:spcPct val="100000"/>
              </a:lnSpc>
              <a:spcBef>
                <a:spcPts val="0"/>
              </a:spcBef>
              <a:buSzPct val="100000"/>
              <a:buAutoNum type="arabicPeriod"/>
              <a:defRPr sz="4000">
                <a:latin typeface="Koverwatch"/>
                <a:ea typeface="Koverwatch"/>
                <a:cs typeface="Koverwatch"/>
                <a:sym typeface="Koverwatch"/>
              </a:defRPr>
            </a:pPr>
            <a:r>
              <a:t>유럽리그 소속 선수 대상 상위 500명 선수의 몸값 예측</a:t>
            </a:r>
          </a:p>
          <a:p>
            <a:pPr defTabSz="825500">
              <a:lnSpc>
                <a:spcPct val="100000"/>
              </a:lnSpc>
              <a:spcBef>
                <a:spcPts val="0"/>
              </a:spcBef>
              <a:defRPr sz="4000">
                <a:latin typeface="Koverwatch"/>
                <a:ea typeface="Koverwatch"/>
                <a:cs typeface="Koverwatch"/>
                <a:sym typeface="Koverwatch"/>
              </a:defRPr>
            </a:pPr>
            <a:endParaRPr/>
          </a:p>
          <a:p>
            <a:pPr marL="703791" indent="-703791" defTabSz="825500">
              <a:lnSpc>
                <a:spcPct val="100000"/>
              </a:lnSpc>
              <a:spcBef>
                <a:spcPts val="0"/>
              </a:spcBef>
              <a:buSzPct val="100000"/>
              <a:buAutoNum type="arabicPeriod" startAt="2"/>
              <a:defRPr sz="4000">
                <a:latin typeface="Koverwatch"/>
                <a:ea typeface="Koverwatch"/>
                <a:cs typeface="Koverwatch"/>
                <a:sym typeface="Koverwatch"/>
              </a:defRPr>
            </a:pPr>
            <a:r>
              <a:t>2가지 모델로 나누어 성능을 평가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180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181" name="KakaoTalk_Photo_2020-07-06-14-30-19.png" descr="KakaoTalk_Photo_2020-07-06-14-30-19.png"/>
          <p:cNvPicPr>
            <a:picLocks noChangeAspect="1"/>
          </p:cNvPicPr>
          <p:nvPr/>
        </p:nvPicPr>
        <p:blipFill>
          <a:blip r:embed="rId2">
            <a:extLst/>
          </a:blip>
          <a:srcRect l="904" t="2864"/>
          <a:stretch>
            <a:fillRect/>
          </a:stretch>
        </p:blipFill>
        <p:spPr>
          <a:xfrm>
            <a:off x="3179669" y="2237581"/>
            <a:ext cx="17628534" cy="10917128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직사각형"/>
          <p:cNvSpPr/>
          <p:nvPr/>
        </p:nvSpPr>
        <p:spPr>
          <a:xfrm>
            <a:off x="18632419" y="3869099"/>
            <a:ext cx="2200496" cy="856700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3" name="직사각형"/>
          <p:cNvSpPr/>
          <p:nvPr/>
        </p:nvSpPr>
        <p:spPr>
          <a:xfrm>
            <a:off x="18773251" y="8183512"/>
            <a:ext cx="2200496" cy="533198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4" name="텍스트"/>
          <p:cNvSpPr txBox="1"/>
          <p:nvPr/>
        </p:nvSpPr>
        <p:spPr>
          <a:xfrm>
            <a:off x="8874910" y="6137947"/>
            <a:ext cx="266117" cy="734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300" u="sng"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 </a:t>
            </a:r>
          </a:p>
        </p:txBody>
      </p:sp>
      <p:sp>
        <p:nvSpPr>
          <p:cNvPr id="185" name="개요"/>
          <p:cNvSpPr/>
          <p:nvPr/>
        </p:nvSpPr>
        <p:spPr>
          <a:xfrm>
            <a:off x="506216" y="353306"/>
            <a:ext cx="146715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개요 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188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pic>
        <p:nvPicPr>
          <p:cNvPr id="189" name="스크린샷 2020-07-06 오후 2.45.40.png" descr="스크린샷 2020-07-06 오후 2.45.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08694" y="6174517"/>
            <a:ext cx="12750697" cy="22841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스크린샷 2020-07-06 오후 2.45.27.png" descr="스크린샷 2020-07-06 오후 2.45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24609" y="2798149"/>
            <a:ext cx="13295872" cy="2430907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sns지표가 선수 개인의 인기도를 반영하고, 이것을 통해 구단은 팀을 홍보하는 효과가 매우 큼"/>
          <p:cNvSpPr/>
          <p:nvPr/>
        </p:nvSpPr>
        <p:spPr>
          <a:xfrm>
            <a:off x="3946253" y="10740852"/>
            <a:ext cx="16491494" cy="7476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sns지표가 선수 개인의 인기도를 반영하고, 이것을 통해 구단은 팀을 홍보하는 효과가 매우 큼</a:t>
            </a:r>
          </a:p>
        </p:txBody>
      </p:sp>
      <p:sp>
        <p:nvSpPr>
          <p:cNvPr id="192" name="개요"/>
          <p:cNvSpPr/>
          <p:nvPr/>
        </p:nvSpPr>
        <p:spPr>
          <a:xfrm>
            <a:off x="506216" y="353306"/>
            <a:ext cx="146715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개요 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스크린샷 2020-07-06 오후 1.20.19.png" descr="스크린샷 2020-07-06 오후 1.20.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1877" y="5925920"/>
            <a:ext cx="12790881" cy="6853470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Data makes values"/>
          <p:cNvSpPr/>
          <p:nvPr/>
        </p:nvSpPr>
        <p:spPr>
          <a:xfrm>
            <a:off x="21289241" y="4478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196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7" name="데이터 출처 및 수집"/>
          <p:cNvSpPr/>
          <p:nvPr/>
        </p:nvSpPr>
        <p:spPr>
          <a:xfrm>
            <a:off x="506216" y="353306"/>
            <a:ext cx="442320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데이터 출처 및 수집</a:t>
            </a:r>
          </a:p>
        </p:txBody>
      </p:sp>
      <p:sp>
        <p:nvSpPr>
          <p:cNvPr id="198" name="직사각형"/>
          <p:cNvSpPr/>
          <p:nvPr/>
        </p:nvSpPr>
        <p:spPr>
          <a:xfrm>
            <a:off x="10730576" y="6413950"/>
            <a:ext cx="2687670" cy="633577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9" name="직사각형"/>
          <p:cNvSpPr/>
          <p:nvPr/>
        </p:nvSpPr>
        <p:spPr>
          <a:xfrm>
            <a:off x="1373985" y="6361905"/>
            <a:ext cx="2687670" cy="6335776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00" name="스크린샷 2020-07-06 오후 1.25.01.png" descr="스크린샷 2020-07-06 오후 1.25.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1505" y="1728376"/>
            <a:ext cx="21120101" cy="3898901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직사각형"/>
          <p:cNvSpPr/>
          <p:nvPr/>
        </p:nvSpPr>
        <p:spPr>
          <a:xfrm>
            <a:off x="15164554" y="2042647"/>
            <a:ext cx="6540659" cy="3658448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02" name="스크린샷 2020-07-06 오후 1.26.11.png" descr="스크린샷 2020-07-06 오후 1.26.1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429351" y="6737294"/>
            <a:ext cx="2946448" cy="1499070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선"/>
          <p:cNvSpPr/>
          <p:nvPr/>
        </p:nvSpPr>
        <p:spPr>
          <a:xfrm flipV="1">
            <a:off x="14179124" y="7905072"/>
            <a:ext cx="2707814" cy="1270398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04" name="선"/>
          <p:cNvSpPr/>
          <p:nvPr/>
        </p:nvSpPr>
        <p:spPr>
          <a:xfrm flipH="1">
            <a:off x="19224592" y="5685367"/>
            <a:ext cx="782931" cy="1088206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05" name="예측 모델링 생성"/>
          <p:cNvSpPr/>
          <p:nvPr/>
        </p:nvSpPr>
        <p:spPr>
          <a:xfrm>
            <a:off x="18051059" y="9352654"/>
            <a:ext cx="3140304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예측 모델링 생성</a:t>
            </a:r>
          </a:p>
        </p:txBody>
      </p:sp>
      <p:pic>
        <p:nvPicPr>
          <p:cNvPr id="206" name="스크린샷 2020-07-06 오후 1.30.46.png" descr="스크린샷 2020-07-06 오후 1.30.4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340710" y="9980014"/>
            <a:ext cx="9956801" cy="3035301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직사각형"/>
          <p:cNvSpPr/>
          <p:nvPr/>
        </p:nvSpPr>
        <p:spPr>
          <a:xfrm>
            <a:off x="11501378" y="11076043"/>
            <a:ext cx="2687670" cy="533198"/>
          </a:xfrm>
          <a:prstGeom prst="rect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Data makes values"/>
          <p:cNvSpPr/>
          <p:nvPr/>
        </p:nvSpPr>
        <p:spPr>
          <a:xfrm>
            <a:off x="21289241" y="435150"/>
            <a:ext cx="3407702" cy="558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Data makes values</a:t>
            </a:r>
          </a:p>
        </p:txBody>
      </p:sp>
      <p:sp>
        <p:nvSpPr>
          <p:cNvPr id="210" name="선"/>
          <p:cNvSpPr/>
          <p:nvPr/>
        </p:nvSpPr>
        <p:spPr>
          <a:xfrm>
            <a:off x="-117589" y="1233247"/>
            <a:ext cx="24384001" cy="1"/>
          </a:xfrm>
          <a:prstGeom prst="line">
            <a:avLst/>
          </a:prstGeom>
          <a:ln w="25400">
            <a:solidFill>
              <a:srgbClr val="07AED5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11" name="텍스트"/>
          <p:cNvSpPr txBox="1"/>
          <p:nvPr/>
        </p:nvSpPr>
        <p:spPr>
          <a:xfrm>
            <a:off x="1704594" y="5841425"/>
            <a:ext cx="127001" cy="2033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endParaRPr/>
          </a:p>
        </p:txBody>
      </p:sp>
      <p:pic>
        <p:nvPicPr>
          <p:cNvPr id="212" name="84743086-66cbdb00-afec-11ea-9c4c-9735477568c9.gif" descr="84743086-66cbdb00-afec-11ea-9c4c-9735477568c9.gi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4505" y="2273018"/>
            <a:ext cx="18774990" cy="10576580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데이터 출처 및 수집"/>
          <p:cNvSpPr/>
          <p:nvPr/>
        </p:nvSpPr>
        <p:spPr>
          <a:xfrm>
            <a:off x="506216" y="353306"/>
            <a:ext cx="4423207" cy="747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400">
                <a:latin typeface="Koverwatch"/>
                <a:ea typeface="Koverwatch"/>
                <a:cs typeface="Koverwatch"/>
                <a:sym typeface="Koverwatch"/>
              </a:defRPr>
            </a:lvl1pPr>
          </a:lstStyle>
          <a:p>
            <a:r>
              <a:t>데이터 출처 및 수집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702</Words>
  <Application>Microsoft Office PowerPoint</Application>
  <PresentationFormat>Custom</PresentationFormat>
  <Paragraphs>109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Helvetica Neue</vt:lpstr>
      <vt:lpstr>Helvetica Neue Medium</vt:lpstr>
      <vt:lpstr>Koverwatch</vt:lpstr>
      <vt:lpstr>21_BasicWhite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Gk</cp:lastModifiedBy>
  <cp:revision>2</cp:revision>
  <dcterms:modified xsi:type="dcterms:W3CDTF">2020-07-06T08:29:33Z</dcterms:modified>
</cp:coreProperties>
</file>